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65" r:id="rId4"/>
    <p:sldId id="276" r:id="rId5"/>
    <p:sldId id="277" r:id="rId6"/>
    <p:sldId id="278" r:id="rId7"/>
    <p:sldId id="257" r:id="rId8"/>
    <p:sldId id="259" r:id="rId9"/>
    <p:sldId id="260" r:id="rId10"/>
    <p:sldId id="261" r:id="rId11"/>
    <p:sldId id="262" r:id="rId12"/>
    <p:sldId id="263" r:id="rId13"/>
    <p:sldId id="264" r:id="rId14"/>
    <p:sldId id="275" r:id="rId15"/>
    <p:sldId id="267" r:id="rId16"/>
    <p:sldId id="268" r:id="rId17"/>
    <p:sldId id="269" r:id="rId18"/>
    <p:sldId id="270" r:id="rId19"/>
    <p:sldId id="271" r:id="rId20"/>
    <p:sldId id="274" r:id="rId21"/>
  </p:sldIdLst>
  <p:sldSz cx="12192000" cy="6858000"/>
  <p:notesSz cx="6858000" cy="9144000"/>
  <p:embeddedFontLst>
    <p:embeddedFont>
      <p:font typeface="나눔스퀘어OTF ExtraBold" panose="020B0600000101010101" pitchFamily="34" charset="-127"/>
      <p:bold r:id="rId22"/>
    </p:embeddedFont>
    <p:embeddedFont>
      <p:font typeface="나눔스퀘어OTF Bold" panose="020B0600000101010101" pitchFamily="34" charset="-127"/>
      <p:bold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24452-75EC-4048-9256-733EDE8B11A0}" type="datetimeFigureOut">
              <a:rPr lang="ko-KR" altLang="en-US" smtClean="0"/>
              <a:t>2023-07-27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054D1-1E4F-4E64-B45B-67F39FB00F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1861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24452-75EC-4048-9256-733EDE8B11A0}" type="datetimeFigureOut">
              <a:rPr lang="ko-KR" altLang="en-US" smtClean="0"/>
              <a:t>2023-07-27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054D1-1E4F-4E64-B45B-67F39FB00F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247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24452-75EC-4048-9256-733EDE8B11A0}" type="datetimeFigureOut">
              <a:rPr lang="ko-KR" altLang="en-US" smtClean="0"/>
              <a:t>2023-07-27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054D1-1E4F-4E64-B45B-67F39FB00F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280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24452-75EC-4048-9256-733EDE8B11A0}" type="datetimeFigureOut">
              <a:rPr lang="ko-KR" altLang="en-US" smtClean="0"/>
              <a:t>2023-07-27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054D1-1E4F-4E64-B45B-67F39FB00F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5532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24452-75EC-4048-9256-733EDE8B11A0}" type="datetimeFigureOut">
              <a:rPr lang="ko-KR" altLang="en-US" smtClean="0"/>
              <a:t>2023-07-27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054D1-1E4F-4E64-B45B-67F39FB00F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0485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24452-75EC-4048-9256-733EDE8B11A0}" type="datetimeFigureOut">
              <a:rPr lang="ko-KR" altLang="en-US" smtClean="0"/>
              <a:t>2023-07-27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054D1-1E4F-4E64-B45B-67F39FB00F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4546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24452-75EC-4048-9256-733EDE8B11A0}" type="datetimeFigureOut">
              <a:rPr lang="ko-KR" altLang="en-US" smtClean="0"/>
              <a:t>2023-07-27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054D1-1E4F-4E64-B45B-67F39FB00F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1649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24452-75EC-4048-9256-733EDE8B11A0}" type="datetimeFigureOut">
              <a:rPr lang="ko-KR" altLang="en-US" smtClean="0"/>
              <a:t>2023-07-27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054D1-1E4F-4E64-B45B-67F39FB00F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8687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24452-75EC-4048-9256-733EDE8B11A0}" type="datetimeFigureOut">
              <a:rPr lang="ko-KR" altLang="en-US" smtClean="0"/>
              <a:t>2023-07-27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054D1-1E4F-4E64-B45B-67F39FB00F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0620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24452-75EC-4048-9256-733EDE8B11A0}" type="datetimeFigureOut">
              <a:rPr lang="ko-KR" altLang="en-US" smtClean="0"/>
              <a:t>2023-07-27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054D1-1E4F-4E64-B45B-67F39FB00F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2952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24452-75EC-4048-9256-733EDE8B11A0}" type="datetimeFigureOut">
              <a:rPr lang="ko-KR" altLang="en-US" smtClean="0"/>
              <a:t>2023-07-27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054D1-1E4F-4E64-B45B-67F39FB00F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6014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A24452-75EC-4048-9256-733EDE8B11A0}" type="datetimeFigureOut">
              <a:rPr lang="ko-KR" altLang="en-US" smtClean="0"/>
              <a:t>2023-07-27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6054D1-1E4F-4E64-B45B-67F39FB00F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957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www.notion.so/204-teamspace/Git-b940ea0d556a428185829a995dd1eea4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file/WmPoaPLYunxK8kttF05zs7/Wireframe?type=design&amp;node-id=0-1&amp;mode=design&amp;t=HpfSHsjxzSePyH4u-0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www.erdcloud.com/d/35ZjvmR6ZX95YquSP" TargetMode="Externa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docs.google.com/spreadsheets/d/1QUsjkWjXeU6_bLz7LmmmOn8rDbwFAUWoGc9AXLfdwhE/edit#gid=0" TargetMode="Externa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www.figma.com/file/WmPoaPLYunxK8kttF05zs7/Wireframe?type=design&amp;node-id=67-112&amp;mode=design&amp;t=4AUPXltKvX6pLQ0x-0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e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wNMxanajbySLcL5X3DsYw0AQa5FgGqS5S6rflq9BBc8/edit#gid=0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x8y6J9uG91FWPnXs8Xc5qdHdA0ZMCh-uHL1uCOn_UBY/edit?usp=sharing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57499" y="1802421"/>
            <a:ext cx="685800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온라인 통합 </a:t>
            </a:r>
            <a:r>
              <a:rPr lang="ko-KR" altLang="en-US" sz="2000" dirty="0" err="1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팬덤</a:t>
            </a:r>
            <a:r>
              <a:rPr lang="ko-KR" altLang="en-US" sz="20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플랫폼</a:t>
            </a:r>
            <a:r>
              <a:rPr lang="en-US" altLang="ko-KR" sz="20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, </a:t>
            </a:r>
          </a:p>
          <a:p>
            <a:pPr algn="ctr"/>
            <a:r>
              <a:rPr lang="en-US" altLang="ko-KR" sz="7200" dirty="0" err="1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Ourola</a:t>
            </a:r>
            <a:endParaRPr lang="ko-KR" altLang="en-US" sz="72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85445" y="5161084"/>
            <a:ext cx="49407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팀장 </a:t>
            </a:r>
            <a:r>
              <a:rPr lang="en-US" altLang="ko-KR" sz="20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lang="ko-KR" altLang="en-US" sz="20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손재형</a:t>
            </a:r>
            <a:endParaRPr lang="en-US" altLang="ko-KR" sz="2000" dirty="0" smtClean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r>
              <a:rPr lang="ko-KR" altLang="en-US" sz="20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팀원 </a:t>
            </a:r>
            <a:r>
              <a:rPr lang="en-US" altLang="ko-KR" sz="20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lang="ko-KR" altLang="en-US" sz="20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김경숙</a:t>
            </a:r>
            <a:r>
              <a:rPr lang="en-US" altLang="ko-KR" sz="20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lang="ko-KR" altLang="en-US" sz="2000" dirty="0" err="1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정준우</a:t>
            </a:r>
            <a:r>
              <a:rPr lang="en-US" altLang="ko-KR" sz="20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lang="ko-KR" altLang="en-US" sz="2000" dirty="0" err="1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진창호</a:t>
            </a:r>
            <a:r>
              <a:rPr lang="en-US" altLang="ko-KR" sz="20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lang="ko-KR" altLang="en-US" sz="2000" dirty="0" err="1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최가연</a:t>
            </a:r>
            <a:r>
              <a:rPr lang="en-US" altLang="ko-KR" sz="20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lang="ko-KR" altLang="en-US" sz="2000" dirty="0" err="1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최영창</a:t>
            </a:r>
            <a:endParaRPr lang="ko-KR" altLang="en-US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372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20969" y="422031"/>
            <a:ext cx="28985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(4) 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기술 스택 합의</a:t>
            </a:r>
            <a:endParaRPr lang="ko-KR" altLang="en-US" sz="28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817685" y="1099041"/>
            <a:ext cx="1026062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8350255"/>
              </p:ext>
            </p:extLst>
          </p:nvPr>
        </p:nvGraphicFramePr>
        <p:xfrm>
          <a:off x="1888565" y="2055404"/>
          <a:ext cx="8128000" cy="35565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5200">
                  <a:extLst>
                    <a:ext uri="{9D8B030D-6E8A-4147-A177-3AD203B41FA5}">
                      <a16:colId xmlns:a16="http://schemas.microsoft.com/office/drawing/2014/main" val="3275661895"/>
                    </a:ext>
                  </a:extLst>
                </a:gridCol>
                <a:gridCol w="5892800">
                  <a:extLst>
                    <a:ext uri="{9D8B030D-6E8A-4147-A177-3AD203B41FA5}">
                      <a16:colId xmlns:a16="http://schemas.microsoft.com/office/drawing/2014/main" val="128380807"/>
                    </a:ext>
                  </a:extLst>
                </a:gridCol>
              </a:tblGrid>
              <a:tr h="508072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Basic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b="0" dirty="0" smtClean="0">
                          <a:solidFill>
                            <a:schemeClr val="tx1"/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Java</a:t>
                      </a:r>
                      <a:r>
                        <a:rPr lang="en-US" altLang="ko-KR" b="0" baseline="0" dirty="0" smtClean="0">
                          <a:solidFill>
                            <a:schemeClr val="tx1"/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 : 11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0883045"/>
                  </a:ext>
                </a:extLst>
              </a:tr>
              <a:tr h="508072">
                <a:tc vMerge="1"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b="0" dirty="0" smtClean="0">
                          <a:solidFill>
                            <a:schemeClr val="tx1"/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Packaging</a:t>
                      </a:r>
                      <a:r>
                        <a:rPr lang="en-US" altLang="ko-KR" b="0" baseline="0" dirty="0" smtClean="0">
                          <a:solidFill>
                            <a:schemeClr val="tx1"/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 : Jar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5022277"/>
                  </a:ext>
                </a:extLst>
              </a:tr>
              <a:tr h="508072">
                <a:tc vMerge="1"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b="0" dirty="0" smtClean="0">
                          <a:solidFill>
                            <a:schemeClr val="tx1"/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MySQL : 8.0.33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9586937"/>
                  </a:ext>
                </a:extLst>
              </a:tr>
              <a:tr h="508072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err="1" smtClean="0">
                          <a:solidFill>
                            <a:schemeClr val="tx1"/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FrontEnd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b="0" dirty="0" smtClean="0">
                          <a:solidFill>
                            <a:schemeClr val="tx1"/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Node.js</a:t>
                      </a:r>
                      <a:r>
                        <a:rPr lang="en-US" altLang="ko-KR" b="0" baseline="0" dirty="0" smtClean="0">
                          <a:solidFill>
                            <a:schemeClr val="tx1"/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 : 16.20.1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4835653"/>
                  </a:ext>
                </a:extLst>
              </a:tr>
              <a:tr h="508072">
                <a:tc vMerge="1"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b="0" dirty="0" smtClean="0">
                          <a:solidFill>
                            <a:schemeClr val="tx1"/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React : 17.0.2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3369413"/>
                  </a:ext>
                </a:extLst>
              </a:tr>
              <a:tr h="508072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err="1" smtClean="0">
                          <a:solidFill>
                            <a:schemeClr val="tx1"/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BackEnd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b="0" dirty="0" smtClean="0">
                          <a:solidFill>
                            <a:schemeClr val="tx1"/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Project Type : </a:t>
                      </a:r>
                      <a:r>
                        <a:rPr lang="en-US" altLang="ko-KR" b="0" dirty="0" err="1" smtClean="0">
                          <a:solidFill>
                            <a:schemeClr val="tx1"/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gradle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9227356"/>
                  </a:ext>
                </a:extLst>
              </a:tr>
              <a:tr h="508072">
                <a:tc vMerge="1"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b="0" dirty="0" err="1" smtClean="0">
                          <a:solidFill>
                            <a:schemeClr val="tx1"/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SpringBook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 : 2.7.13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66804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5937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20969" y="422031"/>
            <a:ext cx="40927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(5) 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코드</a:t>
            </a:r>
            <a:r>
              <a:rPr lang="en-US" altLang="ko-KR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, 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지라 컨벤션 설정</a:t>
            </a:r>
            <a:endParaRPr lang="ko-KR" altLang="en-US" sz="28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817685" y="1099041"/>
            <a:ext cx="1026062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028701" y="1274891"/>
            <a:ext cx="8449685" cy="8097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20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(1) </a:t>
            </a:r>
            <a:r>
              <a:rPr lang="en-US" altLang="ko-KR" sz="2000" dirty="0" err="1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Git</a:t>
            </a:r>
            <a:r>
              <a:rPr lang="en-US" altLang="ko-KR" sz="20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ko-KR" altLang="en-US" sz="2000" dirty="0" err="1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커밋</a:t>
            </a:r>
            <a:r>
              <a:rPr lang="ko-KR" altLang="en-US" sz="20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컨벤션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/>
            </a:r>
            <a:b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</a:br>
            <a:r>
              <a:rPr lang="en-US" altLang="ko-KR" sz="20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en-US" altLang="ko-KR" sz="16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  <a:hlinkClick r:id="rId2"/>
              </a:rPr>
              <a:t>https://www.notion.so/204-teamspace/Git-b940ea0d556a428185829a995dd1eea4</a:t>
            </a:r>
            <a:r>
              <a:rPr lang="en-US" altLang="ko-KR" sz="16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endParaRPr lang="ko-KR" altLang="en-US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1917" y="2186952"/>
            <a:ext cx="6111937" cy="446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845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20969" y="422031"/>
            <a:ext cx="40927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(5) 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코드</a:t>
            </a:r>
            <a:r>
              <a:rPr lang="en-US" altLang="ko-KR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, 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지라 컨벤션 설정</a:t>
            </a:r>
            <a:endParaRPr lang="ko-KR" altLang="en-US" sz="28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817685" y="1099041"/>
            <a:ext cx="1026062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028701" y="1274891"/>
            <a:ext cx="18774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20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(2) </a:t>
            </a:r>
            <a:r>
              <a:rPr lang="ko-KR" altLang="en-US" sz="20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코드 컨벤션</a:t>
            </a:r>
            <a:endParaRPr lang="ko-KR" altLang="en-US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7789" y="1789309"/>
            <a:ext cx="6844812" cy="4861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971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20969" y="422031"/>
            <a:ext cx="40927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(5) 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코드</a:t>
            </a:r>
            <a:r>
              <a:rPr lang="en-US" altLang="ko-KR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, 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지라 컨벤션 설정</a:t>
            </a:r>
            <a:endParaRPr lang="ko-KR" altLang="en-US" sz="28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817685" y="1099041"/>
            <a:ext cx="1026062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028701" y="1389188"/>
            <a:ext cx="2643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20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(3) </a:t>
            </a:r>
            <a:r>
              <a:rPr lang="ko-KR" altLang="en-US" sz="20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메서드 이름 컨벤션 </a:t>
            </a:r>
            <a:endParaRPr lang="ko-KR" altLang="en-US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t="50534"/>
          <a:stretch/>
        </p:blipFill>
        <p:spPr>
          <a:xfrm>
            <a:off x="6172566" y="2329962"/>
            <a:ext cx="4067175" cy="326048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b="50912"/>
          <a:stretch/>
        </p:blipFill>
        <p:spPr>
          <a:xfrm>
            <a:off x="1536271" y="2407625"/>
            <a:ext cx="4067175" cy="3235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47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22431" y="2751986"/>
            <a:ext cx="47742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2. </a:t>
            </a:r>
            <a:r>
              <a:rPr lang="ko-KR" altLang="en-US" sz="54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설계</a:t>
            </a:r>
            <a:endParaRPr lang="ko-KR" altLang="en-US" sz="54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9223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20969" y="422031"/>
            <a:ext cx="35525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(1) 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와이어 프레임 설계</a:t>
            </a:r>
            <a:endParaRPr lang="ko-KR" altLang="en-US" sz="28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817685" y="1099041"/>
            <a:ext cx="1026062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6891" y="1792414"/>
            <a:ext cx="6537447" cy="49172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1008" y="1291839"/>
            <a:ext cx="116626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  <a:hlinkClick r:id="rId3"/>
              </a:rPr>
              <a:t>https://www.figma.com/file/WmPoaPLYunxK8kttF05zs7/Wireframe?type=design&amp;node-id=0-1&amp;mode=design&amp;t=HpfSHsjxzSePyH4u-0</a:t>
            </a:r>
            <a:r>
              <a:rPr lang="en-US" altLang="ko-KR" sz="14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endParaRPr lang="ko-KR" altLang="en-US" sz="14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8012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20969" y="422031"/>
            <a:ext cx="19896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(2) DB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설계</a:t>
            </a:r>
            <a:endParaRPr lang="ko-KR" altLang="en-US" sz="28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817685" y="1099041"/>
            <a:ext cx="1026062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65260" y="1273669"/>
            <a:ext cx="4609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  <a:hlinkClick r:id="rId2"/>
              </a:rPr>
              <a:t>https://www.erdcloud.com/d/35ZjvmR6ZX95YquSP</a:t>
            </a:r>
            <a:r>
              <a:rPr lang="en-US" altLang="ko-KR" sz="14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endParaRPr lang="ko-KR" altLang="en-US" sz="14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5260" y="1792413"/>
            <a:ext cx="9713048" cy="4844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745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20969" y="422031"/>
            <a:ext cx="31518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(3) API 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명세서 작성</a:t>
            </a:r>
            <a:endParaRPr lang="ko-KR" altLang="en-US" sz="28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817685" y="1099041"/>
            <a:ext cx="1026062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817685" y="1339611"/>
            <a:ext cx="96897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  <a:hlinkClick r:id="rId2"/>
              </a:rPr>
              <a:t>https://docs.google.com/spreadsheets/d/1QUsjkWjXeU6_bLz7LmmmOn8rDbwFAUWoGc9AXLfdwhE/edit#gid=0</a:t>
            </a:r>
            <a:r>
              <a:rPr lang="en-US" altLang="ko-KR" sz="14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endParaRPr lang="ko-KR" altLang="en-US" sz="14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213" y="1887958"/>
            <a:ext cx="11456702" cy="440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30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20969" y="422031"/>
            <a:ext cx="31357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(4) </a:t>
            </a:r>
            <a:r>
              <a:rPr lang="ko-KR" altLang="en-US" sz="2800" dirty="0" err="1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플로우차트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작성</a:t>
            </a:r>
            <a:endParaRPr lang="ko-KR" altLang="en-US" sz="28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817685" y="1099041"/>
            <a:ext cx="1026062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40677" y="1298556"/>
            <a:ext cx="11939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  <a:hlinkClick r:id="rId2"/>
              </a:rPr>
              <a:t>https://www.figma.com/file/WmPoaPLYunxK8kttF05zs7/Wireframe?type=design&amp;node-id=67-112&amp;mode=design&amp;t=4AUPXltKvX6pLQ0x-0</a:t>
            </a:r>
            <a:r>
              <a:rPr lang="en-US" altLang="ko-KR" sz="14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endParaRPr lang="ko-KR" altLang="en-US" sz="14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1433" y="1760124"/>
            <a:ext cx="7133126" cy="4856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35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20969" y="422031"/>
            <a:ext cx="31357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(5) </a:t>
            </a:r>
            <a:r>
              <a:rPr lang="ko-KR" altLang="en-US" sz="2800" dirty="0" err="1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프로토타입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설계</a:t>
            </a:r>
            <a:endParaRPr lang="ko-KR" altLang="en-US" sz="28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817685" y="1099041"/>
            <a:ext cx="1026062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762" y="1336431"/>
            <a:ext cx="3833627" cy="5324109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068" y="1307857"/>
            <a:ext cx="4816073" cy="5352683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5782276" y="1582615"/>
            <a:ext cx="4816073" cy="2198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2031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20969" y="422031"/>
            <a:ext cx="8386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목차</a:t>
            </a:r>
            <a:endParaRPr lang="ko-KR" altLang="en-US" sz="28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817685" y="1099041"/>
            <a:ext cx="1026062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140314" y="1469837"/>
            <a:ext cx="9492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1. </a:t>
            </a:r>
            <a:r>
              <a:rPr lang="ko-KR" altLang="en-US" sz="20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기획</a:t>
            </a:r>
            <a:endParaRPr lang="en-US" altLang="ko-KR" sz="2000" dirty="0" smtClean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1446086"/>
              </p:ext>
            </p:extLst>
          </p:nvPr>
        </p:nvGraphicFramePr>
        <p:xfrm>
          <a:off x="1140314" y="2029723"/>
          <a:ext cx="6144846" cy="12322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2423">
                  <a:extLst>
                    <a:ext uri="{9D8B030D-6E8A-4147-A177-3AD203B41FA5}">
                      <a16:colId xmlns:a16="http://schemas.microsoft.com/office/drawing/2014/main" val="1155124587"/>
                    </a:ext>
                  </a:extLst>
                </a:gridCol>
                <a:gridCol w="3072423">
                  <a:extLst>
                    <a:ext uri="{9D8B030D-6E8A-4147-A177-3AD203B41FA5}">
                      <a16:colId xmlns:a16="http://schemas.microsoft.com/office/drawing/2014/main" val="4227723473"/>
                    </a:ext>
                  </a:extLst>
                </a:gridCol>
              </a:tblGrid>
              <a:tr h="410742">
                <a:tc>
                  <a:txBody>
                    <a:bodyPr/>
                    <a:lstStyle/>
                    <a:p>
                      <a:pPr marL="285750" indent="-28575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600" b="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최종 아이디어 결정</a:t>
                      </a:r>
                      <a:endParaRPr lang="ko-KR" altLang="en-US" sz="16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600" b="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기능 명세서 작성</a:t>
                      </a:r>
                      <a:endParaRPr lang="ko-KR" altLang="en-US" sz="16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1183352"/>
                  </a:ext>
                </a:extLst>
              </a:tr>
              <a:tr h="410742">
                <a:tc>
                  <a:txBody>
                    <a:bodyPr/>
                    <a:lstStyle/>
                    <a:p>
                      <a:pPr marL="285750" indent="-28575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600" b="0" dirty="0" err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간트</a:t>
                      </a:r>
                      <a:r>
                        <a:rPr lang="ko-KR" altLang="en-US" sz="1600" b="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 차트 작성</a:t>
                      </a:r>
                      <a:endParaRPr lang="ko-KR" altLang="en-US" sz="16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600" b="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기술 스택 합의</a:t>
                      </a:r>
                      <a:endParaRPr lang="ko-KR" altLang="en-US" sz="16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552681"/>
                  </a:ext>
                </a:extLst>
              </a:tr>
              <a:tr h="410742">
                <a:tc>
                  <a:txBody>
                    <a:bodyPr/>
                    <a:lstStyle/>
                    <a:p>
                      <a:pPr marL="285750" indent="-28575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600" b="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코드</a:t>
                      </a:r>
                      <a:r>
                        <a:rPr lang="en-US" altLang="ko-KR" sz="1600" b="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, </a:t>
                      </a:r>
                      <a:r>
                        <a:rPr lang="ko-KR" altLang="en-US" sz="1600" b="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지라 컨벤션 설정</a:t>
                      </a:r>
                      <a:endParaRPr lang="ko-KR" altLang="en-US" sz="16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6438432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140313" y="3621750"/>
            <a:ext cx="9492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2. </a:t>
            </a:r>
            <a:r>
              <a:rPr lang="ko-KR" altLang="en-US" sz="20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설계</a:t>
            </a:r>
            <a:endParaRPr lang="en-US" altLang="ko-KR" sz="2000" dirty="0" smtClean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8198863"/>
              </p:ext>
            </p:extLst>
          </p:nvPr>
        </p:nvGraphicFramePr>
        <p:xfrm>
          <a:off x="1140314" y="4181636"/>
          <a:ext cx="6144846" cy="12322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2423">
                  <a:extLst>
                    <a:ext uri="{9D8B030D-6E8A-4147-A177-3AD203B41FA5}">
                      <a16:colId xmlns:a16="http://schemas.microsoft.com/office/drawing/2014/main" val="1155124587"/>
                    </a:ext>
                  </a:extLst>
                </a:gridCol>
                <a:gridCol w="3072423">
                  <a:extLst>
                    <a:ext uri="{9D8B030D-6E8A-4147-A177-3AD203B41FA5}">
                      <a16:colId xmlns:a16="http://schemas.microsoft.com/office/drawing/2014/main" val="4227723473"/>
                    </a:ext>
                  </a:extLst>
                </a:gridCol>
              </a:tblGrid>
              <a:tr h="410742">
                <a:tc>
                  <a:txBody>
                    <a:bodyPr/>
                    <a:lstStyle/>
                    <a:p>
                      <a:pPr marL="285750" indent="-28575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600" b="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와이어 프레임 설계</a:t>
                      </a:r>
                      <a:endParaRPr lang="ko-KR" altLang="en-US" sz="16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600" b="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DB </a:t>
                      </a:r>
                      <a:r>
                        <a:rPr lang="ko-KR" altLang="en-US" sz="1600" b="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설계</a:t>
                      </a:r>
                      <a:endParaRPr lang="ko-KR" altLang="en-US" sz="16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1183352"/>
                  </a:ext>
                </a:extLst>
              </a:tr>
              <a:tr h="410742">
                <a:tc>
                  <a:txBody>
                    <a:bodyPr/>
                    <a:lstStyle/>
                    <a:p>
                      <a:pPr marL="285750" indent="-285750" latinLnBrk="1"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600" b="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API </a:t>
                      </a:r>
                      <a:r>
                        <a:rPr lang="ko-KR" altLang="en-US" sz="1600" b="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명세서 작성</a:t>
                      </a:r>
                      <a:endParaRPr lang="ko-KR" altLang="en-US" sz="16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600" b="0" dirty="0" err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플로우차트</a:t>
                      </a:r>
                      <a:r>
                        <a:rPr lang="ko-KR" altLang="en-US" sz="1600" b="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 작성</a:t>
                      </a:r>
                      <a:endParaRPr lang="ko-KR" altLang="en-US" sz="16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552681"/>
                  </a:ext>
                </a:extLst>
              </a:tr>
              <a:tr h="410742">
                <a:tc>
                  <a:txBody>
                    <a:bodyPr/>
                    <a:lstStyle/>
                    <a:p>
                      <a:pPr marL="285750" indent="-28575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600" b="0" dirty="0" err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프로토타입</a:t>
                      </a:r>
                      <a:r>
                        <a:rPr lang="ko-KR" altLang="en-US" sz="1600" b="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 설계</a:t>
                      </a:r>
                      <a:endParaRPr lang="ko-KR" altLang="en-US" sz="16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64384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118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22431" y="2444266"/>
            <a:ext cx="47742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감사합니다</a:t>
            </a:r>
            <a:r>
              <a:rPr lang="en-US" altLang="ko-KR" sz="54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/>
            </a:r>
            <a:br>
              <a:rPr lang="en-US" altLang="ko-KR" sz="54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</a:br>
            <a:r>
              <a:rPr lang="en-US" altLang="ko-KR" sz="54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*^-^*</a:t>
            </a:r>
            <a:endParaRPr lang="ko-KR" altLang="en-US" sz="54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2937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622431" y="2751986"/>
            <a:ext cx="47742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1</a:t>
            </a:r>
            <a:r>
              <a:rPr lang="en-US" altLang="ko-KR" sz="54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. </a:t>
            </a:r>
            <a:r>
              <a:rPr lang="ko-KR" altLang="en-US" sz="54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기획</a:t>
            </a:r>
            <a:endParaRPr lang="ko-KR" altLang="en-US" sz="54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3888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20969" y="422031"/>
            <a:ext cx="4883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(1) 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최종 아이디어 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결정 </a:t>
            </a:r>
            <a:r>
              <a:rPr lang="en-US" altLang="ko-KR" sz="20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– </a:t>
            </a:r>
            <a:r>
              <a:rPr lang="ko-KR" altLang="en-US" sz="20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기존 방식</a:t>
            </a:r>
            <a:r>
              <a:rPr lang="en-US" altLang="ko-KR" sz="20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endParaRPr lang="ko-KR" altLang="en-US" sz="28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817685" y="1099041"/>
            <a:ext cx="1026062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19"/>
          <p:cNvGrpSpPr/>
          <p:nvPr/>
        </p:nvGrpSpPr>
        <p:grpSpPr>
          <a:xfrm>
            <a:off x="597929" y="1252833"/>
            <a:ext cx="5152240" cy="2475106"/>
            <a:chOff x="597929" y="1252833"/>
            <a:chExt cx="5152240" cy="2475106"/>
          </a:xfrm>
        </p:grpSpPr>
        <p:sp>
          <p:nvSpPr>
            <p:cNvPr id="4" name="TextBox 3"/>
            <p:cNvSpPr txBox="1"/>
            <p:nvPr/>
          </p:nvSpPr>
          <p:spPr>
            <a:xfrm>
              <a:off x="738603" y="1403461"/>
              <a:ext cx="48654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아티스트와의 소통</a:t>
              </a:r>
              <a:r>
                <a:rPr lang="en-US" altLang="ko-KR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, </a:t>
              </a:r>
              <a:r>
                <a:rPr lang="ko-KR" altLang="en-US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공지사항 확인</a:t>
              </a:r>
              <a:r>
                <a:rPr lang="en-US" altLang="ko-KR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, </a:t>
              </a:r>
              <a:r>
                <a:rPr lang="ko-KR" altLang="en-US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공개방송 신청</a:t>
              </a:r>
              <a:r>
                <a:rPr lang="en-US" altLang="ko-KR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 </a:t>
              </a:r>
              <a:endParaRPr lang="ko-KR" altLang="en-US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pic>
          <p:nvPicPr>
            <p:cNvPr id="1032" name="Picture 8" descr="위버스 : 세계 최대 팬덤 플랫폼, 비즈니스 모델을 파헤치다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138" t="8558" r="27773" b="50574"/>
            <a:stretch/>
          </p:blipFill>
          <p:spPr bwMode="auto">
            <a:xfrm>
              <a:off x="984741" y="1899146"/>
              <a:ext cx="2383088" cy="162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다음 카페 - Daum Cafe - Google Play 앱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75788" y="1899146"/>
              <a:ext cx="1620000" cy="162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모서리가 둥근 직사각형 18"/>
            <p:cNvSpPr/>
            <p:nvPr/>
          </p:nvSpPr>
          <p:spPr>
            <a:xfrm>
              <a:off x="597929" y="1252833"/>
              <a:ext cx="5152240" cy="2475106"/>
            </a:xfrm>
            <a:prstGeom prst="round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6170002" y="1315568"/>
            <a:ext cx="5673235" cy="2412373"/>
            <a:chOff x="6170002" y="1649671"/>
            <a:chExt cx="5673235" cy="2412373"/>
          </a:xfrm>
        </p:grpSpPr>
        <p:pic>
          <p:nvPicPr>
            <p:cNvPr id="1050" name="Picture 26" descr="멜론티켓 취소표 티켓팅 성공률 높이는 취켓팅 비법 4가지 쿠사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146" t="10496" r="8545" b="8734"/>
            <a:stretch/>
          </p:blipFill>
          <p:spPr bwMode="auto">
            <a:xfrm>
              <a:off x="6392011" y="2391513"/>
              <a:ext cx="1485257" cy="14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947607" y="2571513"/>
              <a:ext cx="3794211" cy="1080000"/>
            </a:xfrm>
            <a:prstGeom prst="rect">
              <a:avLst/>
            </a:prstGeom>
          </p:spPr>
        </p:pic>
        <p:sp>
          <p:nvSpPr>
            <p:cNvPr id="28" name="TextBox 27"/>
            <p:cNvSpPr txBox="1"/>
            <p:nvPr/>
          </p:nvSpPr>
          <p:spPr>
            <a:xfrm>
              <a:off x="6606632" y="1836319"/>
              <a:ext cx="46826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콘서트</a:t>
              </a:r>
              <a:r>
                <a:rPr lang="en-US" altLang="ko-KR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(+</a:t>
              </a:r>
              <a:r>
                <a:rPr lang="ko-KR" altLang="en-US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온라인</a:t>
              </a:r>
              <a:r>
                <a:rPr lang="en-US" altLang="ko-KR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), </a:t>
              </a:r>
              <a:r>
                <a:rPr lang="ko-KR" altLang="en-US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팬미팅</a:t>
              </a:r>
              <a:r>
                <a:rPr lang="en-US" altLang="ko-KR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 </a:t>
              </a:r>
              <a:r>
                <a:rPr lang="ko-KR" altLang="en-US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티켓 구매</a:t>
              </a:r>
              <a:r>
                <a:rPr lang="en-US" altLang="ko-KR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, </a:t>
              </a:r>
              <a:r>
                <a:rPr lang="ko-KR" altLang="en-US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팬클럽 가입</a:t>
              </a:r>
              <a:endParaRPr lang="ko-KR" altLang="en-US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31" name="모서리가 둥근 직사각형 30"/>
            <p:cNvSpPr/>
            <p:nvPr/>
          </p:nvSpPr>
          <p:spPr>
            <a:xfrm>
              <a:off x="6170002" y="1649671"/>
              <a:ext cx="5673235" cy="2412373"/>
            </a:xfrm>
            <a:prstGeom prst="roundRect">
              <a:avLst/>
            </a:prstGeom>
            <a:noFill/>
            <a:ln w="285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1058746" y="4212738"/>
            <a:ext cx="6142151" cy="2117725"/>
            <a:chOff x="531211" y="4247906"/>
            <a:chExt cx="6142151" cy="2117725"/>
          </a:xfrm>
        </p:grpSpPr>
        <p:pic>
          <p:nvPicPr>
            <p:cNvPr id="1036" name="Picture 12" descr="위플리, '위버스샵'으로 서비스명 변경…'글로벌 팬 커머스 강화' - 매일일보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03" t="20792" r="5051" b="18655"/>
            <a:stretch/>
          </p:blipFill>
          <p:spPr bwMode="auto">
            <a:xfrm>
              <a:off x="2501709" y="4874125"/>
              <a:ext cx="3772317" cy="126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97929" y="4874125"/>
              <a:ext cx="1759245" cy="1260000"/>
            </a:xfrm>
            <a:prstGeom prst="rect">
              <a:avLst/>
            </a:prstGeom>
          </p:spPr>
        </p:pic>
        <p:sp>
          <p:nvSpPr>
            <p:cNvPr id="26" name="TextBox 25"/>
            <p:cNvSpPr txBox="1"/>
            <p:nvPr/>
          </p:nvSpPr>
          <p:spPr>
            <a:xfrm>
              <a:off x="1642777" y="4351002"/>
              <a:ext cx="35493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MD, </a:t>
              </a:r>
              <a:r>
                <a:rPr lang="ko-KR" altLang="en-US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앨범</a:t>
              </a:r>
              <a:r>
                <a:rPr lang="en-US" altLang="ko-KR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, </a:t>
              </a:r>
              <a:r>
                <a:rPr lang="ko-KR" altLang="en-US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유료 컨텐츠</a:t>
              </a:r>
              <a:r>
                <a:rPr lang="en-US" altLang="ko-KR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, </a:t>
              </a:r>
              <a:r>
                <a:rPr lang="ko-KR" altLang="en-US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멤버십 구매</a:t>
              </a:r>
              <a:endParaRPr lang="ko-KR" altLang="en-US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32" name="모서리가 둥근 직사각형 31"/>
            <p:cNvSpPr/>
            <p:nvPr/>
          </p:nvSpPr>
          <p:spPr>
            <a:xfrm>
              <a:off x="531211" y="4247906"/>
              <a:ext cx="6142151" cy="2117725"/>
            </a:xfrm>
            <a:prstGeom prst="roundRect">
              <a:avLst/>
            </a:prstGeom>
            <a:noFill/>
            <a:ln w="28575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7631085" y="4198534"/>
            <a:ext cx="3561525" cy="2167097"/>
            <a:chOff x="7947606" y="4216118"/>
            <a:chExt cx="3561525" cy="2167097"/>
          </a:xfrm>
        </p:grpSpPr>
        <p:pic>
          <p:nvPicPr>
            <p:cNvPr id="1056" name="Picture 32" descr="비욘드라이브 온라인 스트리밍 사이트 바로가기 (Beyondlive.com)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82953" y="4874125"/>
              <a:ext cx="3106371" cy="1249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extBox 28"/>
            <p:cNvSpPr txBox="1"/>
            <p:nvPr/>
          </p:nvSpPr>
          <p:spPr>
            <a:xfrm>
              <a:off x="8746123" y="4351002"/>
              <a:ext cx="1980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온라인 콘서트 시청</a:t>
              </a:r>
              <a:endParaRPr lang="ko-KR" altLang="en-US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46" name="모서리가 둥근 직사각형 45"/>
            <p:cNvSpPr/>
            <p:nvPr/>
          </p:nvSpPr>
          <p:spPr>
            <a:xfrm>
              <a:off x="7947606" y="4216118"/>
              <a:ext cx="3561525" cy="2167097"/>
            </a:xfrm>
            <a:prstGeom prst="roundRect">
              <a:avLst/>
            </a:prstGeom>
            <a:noFill/>
            <a:ln w="28575">
              <a:solidFill>
                <a:srgbClr val="9999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7498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20969" y="422031"/>
            <a:ext cx="4883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(1) 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최종 아이디어 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결정 </a:t>
            </a:r>
            <a:r>
              <a:rPr lang="en-US" altLang="ko-KR" sz="20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– </a:t>
            </a:r>
            <a:r>
              <a:rPr lang="ko-KR" altLang="en-US" sz="20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기존 방식</a:t>
            </a:r>
            <a:r>
              <a:rPr lang="en-US" altLang="ko-KR" sz="20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endParaRPr lang="ko-KR" altLang="en-US" sz="28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817685" y="1099041"/>
            <a:ext cx="1026062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938" y="1197524"/>
            <a:ext cx="9432358" cy="442157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6685" y="1197524"/>
            <a:ext cx="7663848" cy="3813332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580" y="3408313"/>
            <a:ext cx="6735560" cy="326054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3039" y="2127884"/>
            <a:ext cx="6901961" cy="3821169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1791" y="1963268"/>
            <a:ext cx="6980531" cy="3429499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6720260" y="2571023"/>
            <a:ext cx="5321168" cy="3813823"/>
            <a:chOff x="6252241" y="2760741"/>
            <a:chExt cx="5321168" cy="3813823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252241" y="2760741"/>
              <a:ext cx="5321168" cy="3813823"/>
            </a:xfrm>
            <a:prstGeom prst="rect">
              <a:avLst/>
            </a:prstGeom>
          </p:spPr>
        </p:pic>
        <p:sp>
          <p:nvSpPr>
            <p:cNvPr id="11" name="직사각형 10"/>
            <p:cNvSpPr/>
            <p:nvPr/>
          </p:nvSpPr>
          <p:spPr>
            <a:xfrm>
              <a:off x="6356838" y="2778369"/>
              <a:ext cx="268692" cy="2110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7913077" y="3437792"/>
              <a:ext cx="434224" cy="3124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8007417" y="4160641"/>
              <a:ext cx="1505860" cy="3124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9" name="그림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07300" y="3432599"/>
            <a:ext cx="6191801" cy="321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230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10439" b="15178"/>
          <a:stretch/>
        </p:blipFill>
        <p:spPr>
          <a:xfrm>
            <a:off x="4169111" y="1089897"/>
            <a:ext cx="4047536" cy="110761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0969" y="422031"/>
            <a:ext cx="75184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(1) 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최종 아이디어 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결정 </a:t>
            </a:r>
            <a:r>
              <a:rPr lang="en-US" altLang="ko-KR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– 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온라인 통합 </a:t>
            </a:r>
            <a:r>
              <a:rPr lang="ko-KR" altLang="en-US" sz="2800" dirty="0" err="1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팬덤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플랫폼 </a:t>
            </a:r>
            <a:endParaRPr lang="ko-KR" altLang="en-US" sz="28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817685" y="1099041"/>
            <a:ext cx="1026062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그룹 20"/>
          <p:cNvGrpSpPr>
            <a:grpSpLocks noChangeAspect="1"/>
          </p:cNvGrpSpPr>
          <p:nvPr/>
        </p:nvGrpSpPr>
        <p:grpSpPr>
          <a:xfrm>
            <a:off x="860182" y="2533650"/>
            <a:ext cx="10665394" cy="4055449"/>
            <a:chOff x="422032" y="2269841"/>
            <a:chExt cx="11465170" cy="4359559"/>
          </a:xfrm>
        </p:grpSpPr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94184" y="3130786"/>
              <a:ext cx="4833215" cy="1953963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 rotWithShape="1">
            <a:blip r:embed="rId4"/>
            <a:srcRect b="53259"/>
            <a:stretch/>
          </p:blipFill>
          <p:spPr>
            <a:xfrm>
              <a:off x="3534808" y="5322156"/>
              <a:ext cx="5118484" cy="956347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9517" y="2893394"/>
              <a:ext cx="2243793" cy="3569308"/>
            </a:xfrm>
            <a:prstGeom prst="rect">
              <a:avLst/>
            </a:prstGeom>
          </p:spPr>
        </p:pic>
        <p:pic>
          <p:nvPicPr>
            <p:cNvPr id="2050" name="Picture 2" descr="위버스영통 - YouTube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229"/>
            <a:stretch/>
          </p:blipFill>
          <p:spPr bwMode="auto">
            <a:xfrm>
              <a:off x="8949838" y="2893394"/>
              <a:ext cx="2565254" cy="34555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TextBox 18"/>
            <p:cNvSpPr txBox="1"/>
            <p:nvPr/>
          </p:nvSpPr>
          <p:spPr>
            <a:xfrm>
              <a:off x="827541" y="2590105"/>
              <a:ext cx="1827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온콘</a:t>
              </a:r>
              <a:r>
                <a:rPr lang="ko-KR" altLang="en-US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 예매 및 시청</a:t>
              </a:r>
              <a:endParaRPr lang="ko-KR" altLang="en-US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050410" y="2872013"/>
              <a:ext cx="17123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커뮤니티 서비스</a:t>
              </a:r>
              <a:endParaRPr lang="en-US" altLang="ko-KR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036285" y="5730208"/>
              <a:ext cx="1502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공개방송 신청</a:t>
              </a:r>
              <a:endParaRPr lang="en-US" altLang="ko-KR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9226322" y="2498534"/>
              <a:ext cx="19223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영상통화 </a:t>
              </a:r>
              <a:r>
                <a:rPr lang="ko-KR" altLang="en-US" dirty="0" err="1" smtClean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팬사인회</a:t>
              </a:r>
              <a:endParaRPr lang="en-US" altLang="ko-KR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422032" y="2269841"/>
              <a:ext cx="11465170" cy="4359559"/>
            </a:xfrm>
            <a:prstGeom prst="round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6" name="직선 화살표 연결선 25"/>
          <p:cNvCxnSpPr>
            <a:stCxn id="20" idx="0"/>
          </p:cNvCxnSpPr>
          <p:nvPr/>
        </p:nvCxnSpPr>
        <p:spPr>
          <a:xfrm flipV="1">
            <a:off x="6192879" y="2064737"/>
            <a:ext cx="0" cy="46891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6411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20969" y="422031"/>
            <a:ext cx="36423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(1) 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최종 아이디어 결정</a:t>
            </a:r>
            <a:r>
              <a:rPr lang="en-US" altLang="ko-KR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endParaRPr lang="ko-KR" altLang="en-US" sz="28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817685" y="1099041"/>
            <a:ext cx="1026062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55025" y="1419886"/>
            <a:ext cx="8182405" cy="1800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기대 </a:t>
            </a:r>
            <a:r>
              <a:rPr lang="ko-KR" altLang="en-US" sz="20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효과</a:t>
            </a:r>
            <a:endParaRPr lang="en-US" altLang="ko-KR" sz="2000" dirty="0" smtClean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AutoNum type="arabicParenBoth"/>
            </a:pPr>
            <a:r>
              <a:rPr lang="ko-KR" altLang="en-US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사용자들이 </a:t>
            </a:r>
            <a:r>
              <a:rPr lang="ko-KR" altLang="en-US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다른 플랫폼으로 이동하거나 여러 계정을 생성하는 불편함을 </a:t>
            </a:r>
            <a:r>
              <a:rPr lang="ko-KR" altLang="en-US" dirty="0" err="1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줄여줌</a:t>
            </a:r>
            <a:r>
              <a:rPr lang="en-US" altLang="ko-KR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.</a:t>
            </a:r>
            <a:endParaRPr lang="en-US" altLang="ko-KR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AutoNum type="arabicParenBoth"/>
            </a:pPr>
            <a:r>
              <a:rPr lang="ko-KR" altLang="en-US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아티스트와 </a:t>
            </a:r>
            <a:r>
              <a:rPr lang="ko-KR" altLang="en-US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팬들 간의 상호작용을 촉진하여 활발한 </a:t>
            </a:r>
            <a:r>
              <a:rPr lang="ko-KR" altLang="en-US" dirty="0" err="1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팬덤</a:t>
            </a:r>
            <a:r>
              <a:rPr lang="ko-KR" altLang="en-US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문화 </a:t>
            </a:r>
            <a:r>
              <a:rPr lang="ko-KR" altLang="en-US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형성</a:t>
            </a:r>
            <a:r>
              <a:rPr lang="en-US" altLang="ko-KR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arenBoth"/>
            </a:pPr>
            <a:r>
              <a:rPr lang="ko-KR" altLang="en-US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사용자 </a:t>
            </a:r>
            <a:r>
              <a:rPr lang="ko-KR" altLang="en-US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경험 개선과 편리성 제공을 목표로 함</a:t>
            </a:r>
            <a:r>
              <a:rPr lang="en-US" altLang="ko-KR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.</a:t>
            </a:r>
            <a:endParaRPr lang="en-US" altLang="ko-KR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5102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20969" y="422031"/>
            <a:ext cx="32255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(2) 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기능 명세서 작성</a:t>
            </a:r>
            <a:endParaRPr lang="ko-KR" altLang="en-US" sz="28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817685" y="1099041"/>
            <a:ext cx="1026062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685" y="2278229"/>
            <a:ext cx="10537681" cy="322226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8048" y="1585301"/>
            <a:ext cx="107429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  <a:hlinkClick r:id="rId3"/>
              </a:rPr>
              <a:t>https://docs.google.com/spreadsheets/d/1wNMxanajbySLcL5X3DsYw0AQa5FgGqS5S6rflq9BBc8/edit#gid=0</a:t>
            </a:r>
            <a:r>
              <a:rPr lang="en-US" altLang="ko-KR" sz="16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76822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20969" y="422031"/>
            <a:ext cx="28087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(3) </a:t>
            </a:r>
            <a:r>
              <a:rPr lang="ko-KR" altLang="en-US" sz="2800" dirty="0" err="1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간트차트</a:t>
            </a:r>
            <a:r>
              <a:rPr lang="ko-KR" altLang="en-US" sz="2800" dirty="0" smtClean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작성</a:t>
            </a:r>
            <a:endParaRPr lang="ko-KR" altLang="en-US" sz="28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817685" y="1099041"/>
            <a:ext cx="1026062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685" y="1769969"/>
            <a:ext cx="10392616" cy="43105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2033" y="1252832"/>
            <a:ext cx="116275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  <a:hlinkClick r:id="rId3"/>
              </a:rPr>
              <a:t>https://docs.google.com/spreadsheets/d/1x8y6J9uG91FWPnXs8Xc5qdHdA0ZMCh-uHL1uCOn_UBY/edit?usp=sharing</a:t>
            </a:r>
            <a:r>
              <a:rPr lang="en-US" altLang="ko-KR" sz="1600" dirty="0" smtClean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endParaRPr lang="ko-KR" altLang="en-US" sz="16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8679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296</Words>
  <Application>Microsoft Office PowerPoint</Application>
  <PresentationFormat>와이드스크린</PresentationFormat>
  <Paragraphs>66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나눔스퀘어OTF ExtraBold</vt:lpstr>
      <vt:lpstr>Wingdings</vt:lpstr>
      <vt:lpstr>나눔스퀘어OTF 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SSAFY</dc:creator>
  <cp:lastModifiedBy>SSAFY</cp:lastModifiedBy>
  <cp:revision>24</cp:revision>
  <dcterms:created xsi:type="dcterms:W3CDTF">2023-07-20T04:52:10Z</dcterms:created>
  <dcterms:modified xsi:type="dcterms:W3CDTF">2023-07-27T05:19:49Z</dcterms:modified>
</cp:coreProperties>
</file>

<file path=docProps/thumbnail.jpeg>
</file>